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3" r:id="rId2"/>
    <p:sldId id="287" r:id="rId3"/>
    <p:sldId id="316" r:id="rId4"/>
    <p:sldId id="317" r:id="rId5"/>
    <p:sldId id="318" r:id="rId6"/>
    <p:sldId id="327" r:id="rId7"/>
    <p:sldId id="329" r:id="rId8"/>
    <p:sldId id="324" r:id="rId9"/>
    <p:sldId id="320" r:id="rId10"/>
    <p:sldId id="300" r:id="rId11"/>
    <p:sldId id="272" r:id="rId12"/>
    <p:sldId id="289" r:id="rId13"/>
    <p:sldId id="319" r:id="rId14"/>
    <p:sldId id="301" r:id="rId15"/>
    <p:sldId id="290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rin" initials="S" lastIdx="1" clrIdx="0"/>
  <p:cmAuthor id="2" name="Cecilia" initials="C" lastIdx="1" clrIdx="1">
    <p:extLst>
      <p:ext uri="{19B8F6BF-5375-455C-9EA6-DF929625EA0E}">
        <p15:presenceInfo xmlns:p15="http://schemas.microsoft.com/office/powerpoint/2012/main" userId="Cecil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30" autoAdjust="0"/>
    <p:restoredTop sz="80519" autoAdjust="0"/>
  </p:normalViewPr>
  <p:slideViewPr>
    <p:cSldViewPr>
      <p:cViewPr varScale="1">
        <p:scale>
          <a:sx n="89" d="100"/>
          <a:sy n="89" d="100"/>
        </p:scale>
        <p:origin x="184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>
            <a:extLst>
              <a:ext uri="{FF2B5EF4-FFF2-40B4-BE49-F238E27FC236}">
                <a16:creationId xmlns:a16="http://schemas.microsoft.com/office/drawing/2014/main" id="{5D445305-0824-43CB-9DCF-DD5A288223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298711EF-0329-4287-88D1-3549DFFC07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F0CC4-CD5B-44BC-B42B-E6C3D6AF442B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76A09277-47A8-4A1B-AB4F-6D06FB0CF6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www.psapet.ro</a:t>
            </a:r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D7ECFBF1-E0CA-4DEE-9D9E-1062DFEAC4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CE7B6-33EA-421E-A280-BA203DFE8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757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370CE-A96E-4363-88F2-4F50B8B5033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www.psapet.ro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647EC-4995-4174-B376-2791E583A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2929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www.psapet.ro</a:t>
            </a:r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D647EC-4995-4174-B376-2791E583A6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982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www.psapet.ro</a:t>
            </a:r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647EC-4995-4174-B376-2791E583A6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7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647EC-4995-4174-B376-2791E583A654}" type="slidenum">
              <a:rPr lang="en-US" smtClean="0"/>
              <a:t>3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4A25C424-1EE2-4B0A-90CB-D449D8302FD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www.psapet.ro</a:t>
            </a:r>
          </a:p>
        </p:txBody>
      </p:sp>
    </p:spTree>
    <p:extLst>
      <p:ext uri="{BB962C8B-B14F-4D97-AF65-F5344CB8AC3E}">
        <p14:creationId xmlns:p14="http://schemas.microsoft.com/office/powerpoint/2010/main" val="3410613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www.psapet.ro</a:t>
            </a:r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647EC-4995-4174-B376-2791E583A6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68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www.psapet.ro</a:t>
            </a:r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647EC-4995-4174-B376-2791E583A6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26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www.psapet.ro</a:t>
            </a:r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647EC-4995-4174-B376-2791E583A6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07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www.psapet.ro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647EC-4995-4174-B376-2791E583A6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453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681B7-F1C0-4D99-9CE8-3D95B7184979}" type="datetime1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5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4B5A-029A-4526-9E16-9B484C3FC225}" type="datetime1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2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555D-6CA0-49C2-99D8-B95E5D045AAA}" type="datetime1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9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A26E8-CAD6-463C-A3AC-EAB413112B48}" type="datetime1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5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BBD42-C4F9-4FFE-828C-C2945C42AB3F}" type="datetime1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9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9317D-8AA7-4323-9EB8-AA3E1493B575}" type="datetime1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1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BC7A7-7DFE-454F-A87E-2E12895B75EB}" type="datetime1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69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8EA-BCE0-40E1-AD66-33E492C793BD}" type="datetime1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7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D2E4C-DA73-4183-BBC5-409E6AAE6249}" type="datetime1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8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2C05-D8DF-47A0-BAA2-E60B7148E3AE}" type="datetime1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45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9D70D-1F98-4213-ADCD-776EFAC83390}" type="datetime1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1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1364D-0632-4A6A-858D-629EBB6FB099}" type="datetime1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05BCE-D2FF-4A72-94D3-C31A65B8F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0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80374"/>
            <a:ext cx="8579095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22"/>
          <p:cNvSpPr>
            <a:spLocks noChangeArrowheads="1"/>
          </p:cNvSpPr>
          <p:nvPr/>
        </p:nvSpPr>
        <p:spPr bwMode="auto">
          <a:xfrm>
            <a:off x="447866" y="433545"/>
            <a:ext cx="8354890" cy="9304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precision machining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522292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B15B215-7AE3-4E05-8395-EF9156C9B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31" y="2426818"/>
            <a:ext cx="3338026" cy="399763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1">
            <a:extLst>
              <a:ext uri="{FF2B5EF4-FFF2-40B4-BE49-F238E27FC236}">
                <a16:creationId xmlns:a16="http://schemas.microsoft.com/office/drawing/2014/main" id="{82EB2E82-0DD1-480A-8116-375DF13F17F5}"/>
              </a:ext>
            </a:extLst>
          </p:cNvPr>
          <p:cNvPicPr/>
          <p:nvPr/>
        </p:nvPicPr>
        <p:blipFill rotWithShape="1">
          <a:blip r:embed="rId4"/>
          <a:srcRect l="57684" t="56347" r="24189" b="26834"/>
          <a:stretch/>
        </p:blipFill>
        <p:spPr bwMode="auto">
          <a:xfrm>
            <a:off x="4672715" y="2426818"/>
            <a:ext cx="4091938" cy="184425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83E4D8BA-6A78-490E-B9B6-6D5F4EE9EB06}"/>
              </a:ext>
            </a:extLst>
          </p:cNvPr>
          <p:cNvPicPr/>
          <p:nvPr/>
        </p:nvPicPr>
        <p:blipFill rotWithShape="1">
          <a:blip r:embed="rId4"/>
          <a:srcRect l="57530" t="35166" r="24219" b="47238"/>
          <a:stretch/>
        </p:blipFill>
        <p:spPr bwMode="auto">
          <a:xfrm>
            <a:off x="4672713" y="4410180"/>
            <a:ext cx="4091937" cy="184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2077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9F58E09-4735-405D-B5C8-B6EFDC02E73A}"/>
              </a:ext>
            </a:extLst>
          </p:cNvPr>
          <p:cNvSpPr/>
          <p:nvPr/>
        </p:nvSpPr>
        <p:spPr>
          <a:xfrm>
            <a:off x="322681" y="2659228"/>
            <a:ext cx="42747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b="1" dirty="0"/>
              <a:t>Machining Operations</a:t>
            </a:r>
            <a:endParaRPr lang="en-GB" dirty="0"/>
          </a:p>
          <a:p>
            <a:r>
              <a:rPr lang="en-GB" dirty="0"/>
              <a:t>• CNC turning</a:t>
            </a:r>
            <a:br>
              <a:rPr lang="en-GB" dirty="0"/>
            </a:br>
            <a:r>
              <a:rPr lang="en-GB" dirty="0"/>
              <a:t>• CNC milling</a:t>
            </a:r>
            <a:br>
              <a:rPr lang="en-GB" dirty="0"/>
            </a:br>
            <a:r>
              <a:rPr lang="en-GB" dirty="0"/>
              <a:t>• Multi-axis machining</a:t>
            </a:r>
            <a:br>
              <a:rPr lang="en-GB" dirty="0"/>
            </a:br>
            <a:r>
              <a:rPr lang="en-GB" dirty="0"/>
              <a:t>• Drilling and tapping</a:t>
            </a:r>
            <a:br>
              <a:rPr lang="en-GB" dirty="0"/>
            </a:br>
            <a:r>
              <a:rPr lang="en-GB" dirty="0"/>
              <a:t>• Precision finishing operations</a:t>
            </a:r>
          </a:p>
          <a:p>
            <a:r>
              <a:rPr lang="ro-RO" dirty="0"/>
              <a:t>• CNC </a:t>
            </a:r>
            <a:r>
              <a:rPr lang="ro-RO" dirty="0" err="1"/>
              <a:t>turning</a:t>
            </a:r>
            <a:r>
              <a:rPr lang="ro-RO" dirty="0"/>
              <a:t> </a:t>
            </a:r>
            <a:r>
              <a:rPr lang="ro-RO" dirty="0" err="1"/>
              <a:t>centers</a:t>
            </a:r>
            <a:br>
              <a:rPr lang="ro-RO" dirty="0"/>
            </a:br>
            <a:r>
              <a:rPr lang="ro-RO" dirty="0"/>
              <a:t>• CNC </a:t>
            </a:r>
            <a:r>
              <a:rPr lang="ro-RO" dirty="0" err="1"/>
              <a:t>machining</a:t>
            </a:r>
            <a:r>
              <a:rPr lang="ro-RO" dirty="0"/>
              <a:t> </a:t>
            </a:r>
            <a:r>
              <a:rPr lang="ro-RO" dirty="0" err="1"/>
              <a:t>centers</a:t>
            </a:r>
            <a:r>
              <a:rPr lang="ro-RO" dirty="0"/>
              <a:t> – 3 axis</a:t>
            </a:r>
            <a:br>
              <a:rPr lang="ro-RO" dirty="0"/>
            </a:br>
            <a:r>
              <a:rPr lang="ro-RO" dirty="0"/>
              <a:t>• CNC </a:t>
            </a:r>
            <a:r>
              <a:rPr lang="ro-RO" dirty="0" err="1"/>
              <a:t>machining</a:t>
            </a:r>
            <a:r>
              <a:rPr lang="ro-RO" dirty="0"/>
              <a:t> </a:t>
            </a:r>
            <a:r>
              <a:rPr lang="ro-RO" dirty="0" err="1"/>
              <a:t>centers</a:t>
            </a:r>
            <a:r>
              <a:rPr lang="ro-RO" dirty="0"/>
              <a:t> – 4 axis</a:t>
            </a:r>
            <a:br>
              <a:rPr lang="ro-RO" dirty="0"/>
            </a:br>
            <a:r>
              <a:rPr lang="ro-RO" dirty="0"/>
              <a:t>• CNC </a:t>
            </a:r>
            <a:r>
              <a:rPr lang="ro-RO" dirty="0" err="1"/>
              <a:t>machining</a:t>
            </a:r>
            <a:r>
              <a:rPr lang="ro-RO" dirty="0"/>
              <a:t> </a:t>
            </a:r>
            <a:r>
              <a:rPr lang="ro-RO" dirty="0" err="1"/>
              <a:t>centers</a:t>
            </a:r>
            <a:r>
              <a:rPr lang="ro-RO" dirty="0"/>
              <a:t> – 5 axis</a:t>
            </a:r>
            <a:endParaRPr lang="en-GB" dirty="0"/>
          </a:p>
          <a:p>
            <a:pPr algn="l"/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C078218-5371-4AF5-8CA1-11FF3F53B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711" y="1647871"/>
            <a:ext cx="1828803" cy="381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ECD4D82-9F04-4D09-854E-9579B2D44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9" y="1968110"/>
            <a:ext cx="1385877" cy="41129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73C2A3F-496E-4767-ABEC-053F91ED1F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428" y="1989927"/>
            <a:ext cx="1617388" cy="36765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B240C30-C172-4CCE-9E1B-0A93917C69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375" y="1536073"/>
            <a:ext cx="1669232" cy="383654"/>
          </a:xfrm>
          <a:prstGeom prst="rect">
            <a:avLst/>
          </a:prstGeom>
        </p:spPr>
      </p:pic>
      <p:sp>
        <p:nvSpPr>
          <p:cNvPr id="15" name="Rectangle 122">
            <a:extLst>
              <a:ext uri="{FF2B5EF4-FFF2-40B4-BE49-F238E27FC236}">
                <a16:creationId xmlns:a16="http://schemas.microsoft.com/office/drawing/2014/main" id="{9CB4FF9E-A635-40C7-BCBE-7AECD60C7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258" y="378930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b="1" i="1" dirty="0" err="1">
                <a:solidFill>
                  <a:schemeClr val="tx2"/>
                </a:solidFill>
              </a:rPr>
              <a:t>Technological</a:t>
            </a:r>
            <a:r>
              <a:rPr lang="ro-RO" sz="3200" b="1" i="1" dirty="0">
                <a:solidFill>
                  <a:schemeClr val="tx2"/>
                </a:solidFill>
              </a:rPr>
              <a:t> </a:t>
            </a:r>
            <a:r>
              <a:rPr lang="ro-RO" sz="3200" b="1" i="1" dirty="0" err="1">
                <a:solidFill>
                  <a:schemeClr val="tx2"/>
                </a:solidFill>
              </a:rPr>
              <a:t>equipment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16" name="Straight Connector 5">
            <a:extLst>
              <a:ext uri="{FF2B5EF4-FFF2-40B4-BE49-F238E27FC236}">
                <a16:creationId xmlns:a16="http://schemas.microsoft.com/office/drawing/2014/main" id="{BB1F94D2-1B19-4359-A2FF-79A56C94D25E}"/>
              </a:ext>
            </a:extLst>
          </p:cNvPr>
          <p:cNvCxnSpPr>
            <a:cxnSpLocks/>
          </p:cNvCxnSpPr>
          <p:nvPr/>
        </p:nvCxnSpPr>
        <p:spPr>
          <a:xfrm>
            <a:off x="2038136" y="979876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9">
            <a:extLst>
              <a:ext uri="{FF2B5EF4-FFF2-40B4-BE49-F238E27FC236}">
                <a16:creationId xmlns:a16="http://schemas.microsoft.com/office/drawing/2014/main" id="{E14E56FF-3AE4-4AFD-87A0-72EA9177D02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31098" y="155401"/>
            <a:ext cx="1486405" cy="1298692"/>
          </a:xfrm>
          <a:prstGeom prst="rect">
            <a:avLst/>
          </a:prstGeom>
        </p:spPr>
      </p:pic>
      <p:pic>
        <p:nvPicPr>
          <p:cNvPr id="3" name="Imagine 2">
            <a:extLst>
              <a:ext uri="{FF2B5EF4-FFF2-40B4-BE49-F238E27FC236}">
                <a16:creationId xmlns:a16="http://schemas.microsoft.com/office/drawing/2014/main" id="{B4A5C9D7-0EDB-9403-5036-73EB4FC80C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5598" y="2768372"/>
            <a:ext cx="4478241" cy="2734398"/>
          </a:xfrm>
          <a:prstGeom prst="rect">
            <a:avLst/>
          </a:prstGeom>
        </p:spPr>
      </p:pic>
      <p:sp>
        <p:nvSpPr>
          <p:cNvPr id="2" name="Substituent subsol 1">
            <a:extLst>
              <a:ext uri="{FF2B5EF4-FFF2-40B4-BE49-F238E27FC236}">
                <a16:creationId xmlns:a16="http://schemas.microsoft.com/office/drawing/2014/main" id="{990F086A-0B19-0CF2-419B-C53CDD68051A}"/>
              </a:ext>
            </a:extLst>
          </p:cNvPr>
          <p:cNvSpPr txBox="1">
            <a:spLocks/>
          </p:cNvSpPr>
          <p:nvPr/>
        </p:nvSpPr>
        <p:spPr>
          <a:xfrm>
            <a:off x="199869" y="6467244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11</a:t>
            </a:r>
            <a:r>
              <a:rPr lang="ro-RO" dirty="0"/>
              <a:t>/</a:t>
            </a:r>
            <a:r>
              <a:rPr lang="en-GB" dirty="0"/>
              <a:t>21</a:t>
            </a:r>
            <a:r>
              <a:rPr lang="ro-RO" dirty="0"/>
              <a:t>                               Calea Romanului 43, Bacău, 600384, România, Tel.0234 570 633, E-mail: office@psapet.ro              </a:t>
            </a:r>
            <a:r>
              <a:rPr lang="ro-RO" i="1" dirty="0"/>
              <a:t>www.psapet.ro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24506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9">
            <a:extLst>
              <a:ext uri="{FF2B5EF4-FFF2-40B4-BE49-F238E27FC236}">
                <a16:creationId xmlns:a16="http://schemas.microsoft.com/office/drawing/2014/main" id="{92D30A4E-F8B1-4C35-BF28-E1756C0DB9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199869" y="62417"/>
            <a:ext cx="344471" cy="300969"/>
          </a:xfrm>
          <a:prstGeom prst="rect">
            <a:avLst/>
          </a:prstGeom>
        </p:spPr>
      </p:pic>
      <p:sp>
        <p:nvSpPr>
          <p:cNvPr id="2" name="Substituent subsol 1">
            <a:extLst>
              <a:ext uri="{FF2B5EF4-FFF2-40B4-BE49-F238E27FC236}">
                <a16:creationId xmlns:a16="http://schemas.microsoft.com/office/drawing/2014/main" id="{D48326D9-B6EF-0B8E-F63C-1E781F092074}"/>
              </a:ext>
            </a:extLst>
          </p:cNvPr>
          <p:cNvSpPr txBox="1">
            <a:spLocks/>
          </p:cNvSpPr>
          <p:nvPr/>
        </p:nvSpPr>
        <p:spPr>
          <a:xfrm>
            <a:off x="199869" y="6467244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7</a:t>
            </a:r>
            <a:r>
              <a:rPr lang="ro-RO" dirty="0"/>
              <a:t>/</a:t>
            </a:r>
            <a:r>
              <a:rPr lang="en-GB" dirty="0"/>
              <a:t>21</a:t>
            </a:r>
            <a:r>
              <a:rPr lang="ro-RO" dirty="0"/>
              <a:t>                                  Calea Romanului 43, Bacău, 600384, România, Tel.0234 570 633, E-mail: office@psapet.ro              </a:t>
            </a:r>
            <a:r>
              <a:rPr lang="ro-RO" i="1" dirty="0"/>
              <a:t>www.psapet.ro</a:t>
            </a:r>
            <a:endParaRPr lang="en-US" i="1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8F3B7ACF-2F0D-AD23-38C8-D5FD9164C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331" y="381000"/>
            <a:ext cx="8686800" cy="602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20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22">
            <a:extLst>
              <a:ext uri="{FF2B5EF4-FFF2-40B4-BE49-F238E27FC236}">
                <a16:creationId xmlns:a16="http://schemas.microsoft.com/office/drawing/2014/main" id="{9CB4FF9E-A635-40C7-BCBE-7AECD60C7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8103"/>
            <a:ext cx="7362669" cy="76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2800" b="1" i="1" dirty="0" err="1">
                <a:solidFill>
                  <a:schemeClr val="tx2"/>
                </a:solidFill>
              </a:rPr>
              <a:t>Certification</a:t>
            </a:r>
            <a:r>
              <a:rPr lang="ro-RO" sz="2800" b="1" i="1" dirty="0">
                <a:solidFill>
                  <a:schemeClr val="tx2"/>
                </a:solidFill>
              </a:rPr>
              <a:t>  Quality management </a:t>
            </a:r>
            <a:r>
              <a:rPr lang="ro-RO" sz="2800" b="1" i="1" dirty="0" err="1">
                <a:solidFill>
                  <a:schemeClr val="tx2"/>
                </a:solidFill>
              </a:rPr>
              <a:t>system</a:t>
            </a:r>
            <a:endParaRPr lang="es-ES" sz="2800" b="1" i="1" dirty="0">
              <a:solidFill>
                <a:schemeClr val="tx2"/>
              </a:solidFill>
            </a:endParaRPr>
          </a:p>
        </p:txBody>
      </p:sp>
      <p:cxnSp>
        <p:nvCxnSpPr>
          <p:cNvPr id="16" name="Straight Connector 5">
            <a:extLst>
              <a:ext uri="{FF2B5EF4-FFF2-40B4-BE49-F238E27FC236}">
                <a16:creationId xmlns:a16="http://schemas.microsoft.com/office/drawing/2014/main" id="{BB1F94D2-1B19-4359-A2FF-79A56C94D25E}"/>
              </a:ext>
            </a:extLst>
          </p:cNvPr>
          <p:cNvCxnSpPr>
            <a:cxnSpLocks/>
          </p:cNvCxnSpPr>
          <p:nvPr/>
        </p:nvCxnSpPr>
        <p:spPr>
          <a:xfrm>
            <a:off x="2034270" y="966852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9">
            <a:extLst>
              <a:ext uri="{FF2B5EF4-FFF2-40B4-BE49-F238E27FC236}">
                <a16:creationId xmlns:a16="http://schemas.microsoft.com/office/drawing/2014/main" id="{E14E56FF-3AE4-4AFD-87A0-72EA9177D0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455479" y="207634"/>
            <a:ext cx="1292901" cy="878896"/>
          </a:xfrm>
          <a:prstGeom prst="rect">
            <a:avLst/>
          </a:prstGeom>
        </p:spPr>
      </p:pic>
      <p:sp>
        <p:nvSpPr>
          <p:cNvPr id="2" name="CasetăText 1">
            <a:extLst>
              <a:ext uri="{FF2B5EF4-FFF2-40B4-BE49-F238E27FC236}">
                <a16:creationId xmlns:a16="http://schemas.microsoft.com/office/drawing/2014/main" id="{FA818EC8-5AD1-491D-65ED-468D8E7342B3}"/>
              </a:ext>
            </a:extLst>
          </p:cNvPr>
          <p:cNvSpPr txBox="1"/>
          <p:nvPr/>
        </p:nvSpPr>
        <p:spPr>
          <a:xfrm>
            <a:off x="599753" y="966852"/>
            <a:ext cx="7944494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800"/>
              </a:spcAft>
            </a:pPr>
            <a:r>
              <a:rPr lang="en-GB" sz="1800" b="0" i="0" u="none" strike="noStrike" baseline="0" dirty="0">
                <a:solidFill>
                  <a:srgbClr val="292929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In 2004 the certification according to ISO 9000 was obtained and in 2010 the certification according to AS 9100 was obtained. 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ubstituent subsol 1">
            <a:extLst>
              <a:ext uri="{FF2B5EF4-FFF2-40B4-BE49-F238E27FC236}">
                <a16:creationId xmlns:a16="http://schemas.microsoft.com/office/drawing/2014/main" id="{75735167-7179-BA7A-8903-D3AC1CD0FA79}"/>
              </a:ext>
            </a:extLst>
          </p:cNvPr>
          <p:cNvSpPr txBox="1">
            <a:spLocks/>
          </p:cNvSpPr>
          <p:nvPr/>
        </p:nvSpPr>
        <p:spPr>
          <a:xfrm>
            <a:off x="199869" y="6467244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12</a:t>
            </a:r>
            <a:r>
              <a:rPr lang="ro-RO" dirty="0"/>
              <a:t>/</a:t>
            </a:r>
            <a:r>
              <a:rPr lang="en-GB" dirty="0"/>
              <a:t>21</a:t>
            </a:r>
            <a:r>
              <a:rPr lang="ro-RO" dirty="0"/>
              <a:t>                                Calea Romanului 43, Bacău, 600384, România, Tel.0234 570 633, E-mail: office@psapet.ro              </a:t>
            </a:r>
            <a:r>
              <a:rPr lang="ro-RO" i="1" dirty="0"/>
              <a:t>www.psapet.ro</a:t>
            </a:r>
            <a:endParaRPr lang="en-US" i="1" dirty="0"/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8799AB9E-5F85-254A-D6D3-309B711FC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739437"/>
            <a:ext cx="3525907" cy="4779126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D1971781-AD53-0A41-086D-74931A3D4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3173" y="1749818"/>
            <a:ext cx="3524531" cy="476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1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2">
            <a:extLst>
              <a:ext uri="{FF2B5EF4-FFF2-40B4-BE49-F238E27FC236}">
                <a16:creationId xmlns:a16="http://schemas.microsoft.com/office/drawing/2014/main" id="{A3315CEF-9653-41C6-BD8E-D597E686B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211" y="381000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b="1" i="1" dirty="0" err="1">
                <a:solidFill>
                  <a:schemeClr val="tx2"/>
                </a:solidFill>
              </a:rPr>
              <a:t>Workforce</a:t>
            </a:r>
            <a:r>
              <a:rPr lang="ro-RO" sz="3200" b="1" i="1" dirty="0">
                <a:solidFill>
                  <a:schemeClr val="tx2"/>
                </a:solidFill>
              </a:rPr>
              <a:t> </a:t>
            </a:r>
            <a:r>
              <a:rPr lang="ro-RO" sz="3200" b="1" i="1" dirty="0" err="1">
                <a:solidFill>
                  <a:schemeClr val="tx2"/>
                </a:solidFill>
              </a:rPr>
              <a:t>collaborations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18" name="Straight Connector 5">
            <a:extLst>
              <a:ext uri="{FF2B5EF4-FFF2-40B4-BE49-F238E27FC236}">
                <a16:creationId xmlns:a16="http://schemas.microsoft.com/office/drawing/2014/main" id="{EFF90C86-E571-42C3-8DA7-B5840772DD21}"/>
              </a:ext>
            </a:extLst>
          </p:cNvPr>
          <p:cNvCxnSpPr>
            <a:cxnSpLocks/>
          </p:cNvCxnSpPr>
          <p:nvPr/>
        </p:nvCxnSpPr>
        <p:spPr>
          <a:xfrm>
            <a:off x="1966211" y="914400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9">
            <a:extLst>
              <a:ext uri="{FF2B5EF4-FFF2-40B4-BE49-F238E27FC236}">
                <a16:creationId xmlns:a16="http://schemas.microsoft.com/office/drawing/2014/main" id="{1FAFFD28-4238-4A4D-82AE-C228DB206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304800" y="93958"/>
            <a:ext cx="1140984" cy="996893"/>
          </a:xfrm>
          <a:prstGeom prst="rect">
            <a:avLst/>
          </a:prstGeom>
        </p:spPr>
      </p:pic>
      <p:sp>
        <p:nvSpPr>
          <p:cNvPr id="2" name="CasetăText 8">
            <a:extLst>
              <a:ext uri="{FF2B5EF4-FFF2-40B4-BE49-F238E27FC236}">
                <a16:creationId xmlns:a16="http://schemas.microsoft.com/office/drawing/2014/main" id="{D4A0FBBD-FA75-975B-18C6-DFFD32D6FDA1}"/>
              </a:ext>
            </a:extLst>
          </p:cNvPr>
          <p:cNvSpPr txBox="1"/>
          <p:nvPr/>
        </p:nvSpPr>
        <p:spPr>
          <a:xfrm>
            <a:off x="609600" y="1771305"/>
            <a:ext cx="8001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RO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The organization PSAPET PROD COM SRL collaborates with the Vasile </a:t>
            </a:r>
            <a:r>
              <a:rPr lang="en-GB" sz="16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Alecsandri</a:t>
            </a:r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University of Bacau in order to offer the chance for students from the first year of study to develop and apply the notions they acquire at courses through practice.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Most of the employees have completed university studies at the Vasile </a:t>
            </a:r>
            <a:r>
              <a:rPr lang="en-GB" sz="16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Alecsandri</a:t>
            </a:r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University in Bacau and at the same time some employees who are in the first or second year of study. 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Students can opt for one of the following variants of internship selection and practice activities for various activities within the organization: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- CNC operators; 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Quality inspectors;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Preparation of manufacturing technologies;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CNC programmers;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Quality management;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And other activities that are necessary for good </a:t>
            </a:r>
          </a:p>
          <a:p>
            <a:pPr algn="just"/>
            <a:r>
              <a:rPr lang="en-GB" sz="16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the technological flow. </a:t>
            </a:r>
            <a:endParaRPr lang="ro-RO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endParaRPr lang="en-GB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n-GB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4" name="Imagine 4">
            <a:extLst>
              <a:ext uri="{FF2B5EF4-FFF2-40B4-BE49-F238E27FC236}">
                <a16:creationId xmlns:a16="http://schemas.microsoft.com/office/drawing/2014/main" id="{95C62CFE-FF67-A439-42C6-8EFA24827C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38600"/>
            <a:ext cx="2693114" cy="2033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6135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stituent subsol 1">
            <a:extLst>
              <a:ext uri="{FF2B5EF4-FFF2-40B4-BE49-F238E27FC236}">
                <a16:creationId xmlns:a16="http://schemas.microsoft.com/office/drawing/2014/main" id="{32379846-8366-4485-AE72-B8257B762C42}"/>
              </a:ext>
            </a:extLst>
          </p:cNvPr>
          <p:cNvSpPr txBox="1">
            <a:spLocks/>
          </p:cNvSpPr>
          <p:nvPr/>
        </p:nvSpPr>
        <p:spPr>
          <a:xfrm>
            <a:off x="199869" y="6467244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20</a:t>
            </a:r>
            <a:r>
              <a:rPr lang="ro-RO" dirty="0"/>
              <a:t>/</a:t>
            </a:r>
            <a:r>
              <a:rPr lang="en-GB" dirty="0"/>
              <a:t>21</a:t>
            </a:r>
            <a:r>
              <a:rPr lang="ro-RO" dirty="0"/>
              <a:t>                                 Calea Romanului 43, Bacău, 600384, România, Tel.0234 570 633, E-mail: office@psapet.ro             </a:t>
            </a:r>
            <a:r>
              <a:rPr lang="ro-RO" i="1" dirty="0"/>
              <a:t>www.psapet.ro</a:t>
            </a:r>
            <a:endParaRPr lang="en-US" i="1" dirty="0"/>
          </a:p>
        </p:txBody>
      </p:sp>
      <p:sp>
        <p:nvSpPr>
          <p:cNvPr id="8" name="Rectangle 122">
            <a:extLst>
              <a:ext uri="{FF2B5EF4-FFF2-40B4-BE49-F238E27FC236}">
                <a16:creationId xmlns:a16="http://schemas.microsoft.com/office/drawing/2014/main" id="{F15C9F03-D23A-48EB-883B-361B015B1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347" y="558112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R="0" algn="ctr" rtl="0"/>
            <a:r>
              <a:rPr lang="ro-RO" sz="3200" b="1" i="1" u="none" strike="noStrike" baseline="0" dirty="0" err="1">
                <a:solidFill>
                  <a:srgbClr val="1F497D"/>
                </a:solidFill>
                <a:latin typeface="Calibri" panose="020F0502020204030204" pitchFamily="34" charset="0"/>
              </a:rPr>
              <a:t>Recognitions</a:t>
            </a:r>
            <a:r>
              <a:rPr lang="ro-RO" sz="3200" b="1" i="1" u="none" strike="noStrike" baseline="0" dirty="0">
                <a:solidFill>
                  <a:srgbClr val="1F497D"/>
                </a:solidFill>
                <a:latin typeface="Calibri" panose="020F0502020204030204" pitchFamily="34" charset="0"/>
              </a:rPr>
              <a:t> </a:t>
            </a:r>
            <a:endParaRPr lang="en-US" sz="3200" b="1" i="1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9" name="Straight Connector 5">
            <a:extLst>
              <a:ext uri="{FF2B5EF4-FFF2-40B4-BE49-F238E27FC236}">
                <a16:creationId xmlns:a16="http://schemas.microsoft.com/office/drawing/2014/main" id="{3BBB705B-67C7-428A-997C-4C0C8BAFF7F0}"/>
              </a:ext>
            </a:extLst>
          </p:cNvPr>
          <p:cNvCxnSpPr>
            <a:cxnSpLocks/>
          </p:cNvCxnSpPr>
          <p:nvPr/>
        </p:nvCxnSpPr>
        <p:spPr>
          <a:xfrm>
            <a:off x="1962347" y="1143000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9">
            <a:extLst>
              <a:ext uri="{FF2B5EF4-FFF2-40B4-BE49-F238E27FC236}">
                <a16:creationId xmlns:a16="http://schemas.microsoft.com/office/drawing/2014/main" id="{A494B92F-C6E0-4EAA-AD07-41A3A06703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31098" y="155401"/>
            <a:ext cx="1486405" cy="1298692"/>
          </a:xfrm>
          <a:prstGeom prst="rect">
            <a:avLst/>
          </a:prstGeom>
        </p:spPr>
      </p:pic>
      <p:sp>
        <p:nvSpPr>
          <p:cNvPr id="13" name="CasetăText 12">
            <a:extLst>
              <a:ext uri="{FF2B5EF4-FFF2-40B4-BE49-F238E27FC236}">
                <a16:creationId xmlns:a16="http://schemas.microsoft.com/office/drawing/2014/main" id="{3E78D30A-635E-4673-871A-6A37B5B1D1C4}"/>
              </a:ext>
            </a:extLst>
          </p:cNvPr>
          <p:cNvSpPr txBox="1"/>
          <p:nvPr/>
        </p:nvSpPr>
        <p:spPr>
          <a:xfrm>
            <a:off x="956371" y="1571680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212529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The place of the company occupied in the industry at the level of  </a:t>
            </a:r>
            <a:r>
              <a:rPr lang="ro-RO" sz="1800" b="0" i="0" u="none" strike="noStrike" baseline="0" dirty="0">
                <a:solidFill>
                  <a:srgbClr val="212529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country </a:t>
            </a:r>
            <a:endParaRPr lang="en-US" sz="1600" dirty="0"/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01CDCF0F-B3F8-803C-AF43-EA888C5D6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97704"/>
            <a:ext cx="4931104" cy="446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1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4110BB-82B9-2690-402B-8E2F0D233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87" y="792036"/>
            <a:ext cx="3338026" cy="3997637"/>
          </a:xfrm>
          <a:prstGeom prst="rect">
            <a:avLst/>
          </a:prstGeom>
        </p:spPr>
      </p:pic>
      <p:sp>
        <p:nvSpPr>
          <p:cNvPr id="4" name="Substituent subsol 1">
            <a:extLst>
              <a:ext uri="{FF2B5EF4-FFF2-40B4-BE49-F238E27FC236}">
                <a16:creationId xmlns:a16="http://schemas.microsoft.com/office/drawing/2014/main" id="{D792C3C6-99A5-096E-DC68-DC25D37E3563}"/>
              </a:ext>
            </a:extLst>
          </p:cNvPr>
          <p:cNvSpPr txBox="1">
            <a:spLocks/>
          </p:cNvSpPr>
          <p:nvPr/>
        </p:nvSpPr>
        <p:spPr>
          <a:xfrm>
            <a:off x="199869" y="6467244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21</a:t>
            </a:r>
            <a:r>
              <a:rPr lang="ro-RO" dirty="0"/>
              <a:t>/</a:t>
            </a:r>
            <a:r>
              <a:rPr lang="en-GB" dirty="0"/>
              <a:t>21</a:t>
            </a:r>
            <a:r>
              <a:rPr lang="ro-RO" dirty="0"/>
              <a:t>                                 Calea Romanului 43, Bacău, 600384, România, Tel.0234 570 633, E-mail: office@psapet.ro             </a:t>
            </a:r>
            <a:r>
              <a:rPr lang="ro-RO" i="1" dirty="0"/>
              <a:t>www.psapet.ro</a:t>
            </a:r>
            <a:endParaRPr lang="en-US" i="1" dirty="0"/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id="{9FC4EB3C-1C28-E8D7-4ED7-3C3036849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8493" y="5206694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3200" b="1" i="1" dirty="0">
                <a:solidFill>
                  <a:schemeClr val="tx2"/>
                </a:solidFill>
              </a:rPr>
              <a:t>Thank you for your attention!</a:t>
            </a:r>
            <a:endParaRPr lang="es-ES" sz="32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0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22">
            <a:extLst>
              <a:ext uri="{FF2B5EF4-FFF2-40B4-BE49-F238E27FC236}">
                <a16:creationId xmlns:a16="http://schemas.microsoft.com/office/drawing/2014/main" id="{6CF2D949-7C35-4FCD-9062-5214729D4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85800" y="-244073"/>
            <a:ext cx="7886700" cy="1325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o-RO" sz="3200" b="1" dirty="0"/>
              <a:t>COMPANY OVERVIEW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sp>
        <p:nvSpPr>
          <p:cNvPr id="6" name="CasetăText 5">
            <a:extLst>
              <a:ext uri="{FF2B5EF4-FFF2-40B4-BE49-F238E27FC236}">
                <a16:creationId xmlns:a16="http://schemas.microsoft.com/office/drawing/2014/main" id="{462F14D4-BBB3-4BFD-9495-EC36F73BBC79}"/>
              </a:ext>
            </a:extLst>
          </p:cNvPr>
          <p:cNvSpPr txBox="1"/>
          <p:nvPr/>
        </p:nvSpPr>
        <p:spPr>
          <a:xfrm>
            <a:off x="762000" y="970640"/>
            <a:ext cx="8143563" cy="2721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effectLst/>
              </a:rPr>
              <a:t> </a:t>
            </a:r>
            <a:r>
              <a:rPr lang="en-GB" b="1" dirty="0"/>
              <a:t>PSAPET PROD COM SRL</a:t>
            </a:r>
            <a:r>
              <a:rPr lang="en-GB" dirty="0"/>
              <a:t> is a Romanian manufacturer specialized in high-precision CNC machining for aerospace and industrial applications.</a:t>
            </a:r>
          </a:p>
          <a:p>
            <a:pPr>
              <a:lnSpc>
                <a:spcPct val="150000"/>
              </a:lnSpc>
            </a:pPr>
            <a:r>
              <a:rPr lang="en-GB" dirty="0"/>
              <a:t>• Established in 1996</a:t>
            </a:r>
            <a:br>
              <a:rPr lang="en-GB" dirty="0"/>
            </a:br>
            <a:r>
              <a:rPr lang="en-GB" dirty="0"/>
              <a:t>• Private family-owned company</a:t>
            </a:r>
            <a:br>
              <a:rPr lang="en-GB" dirty="0"/>
            </a:br>
            <a:r>
              <a:rPr lang="en-GB" dirty="0"/>
              <a:t>• More than 25 years of manufacturing experience</a:t>
            </a:r>
            <a:br>
              <a:rPr lang="en-GB" dirty="0"/>
            </a:br>
            <a:r>
              <a:rPr lang="en-GB" dirty="0"/>
              <a:t>• Production of small and medium series</a:t>
            </a:r>
            <a:br>
              <a:rPr lang="en-GB" dirty="0"/>
            </a:br>
            <a:r>
              <a:rPr lang="en-GB" dirty="0"/>
              <a:t>• Manufacturing of complex precision mechanical components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BA77398-FA04-4226-9625-EDF334E446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304800" y="152401"/>
            <a:ext cx="609600" cy="532616"/>
          </a:xfrm>
          <a:prstGeom prst="rect">
            <a:avLst/>
          </a:prstGeom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DD1492A4-F8F3-002E-78E4-75DECF0351BB}"/>
              </a:ext>
            </a:extLst>
          </p:cNvPr>
          <p:cNvPicPr/>
          <p:nvPr/>
        </p:nvPicPr>
        <p:blipFill rotWithShape="1">
          <a:blip r:embed="rId4"/>
          <a:srcRect l="57684" t="56347" r="24189" b="26834"/>
          <a:stretch/>
        </p:blipFill>
        <p:spPr bwMode="auto">
          <a:xfrm>
            <a:off x="2526030" y="4191000"/>
            <a:ext cx="4103369" cy="184425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1897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00DAC074-5F57-40F2-3928-D5CBD7441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99" y="3478392"/>
            <a:ext cx="3349134" cy="2358192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EF323EBB-BD4C-4C9D-2920-F6F0A79CE977}"/>
              </a:ext>
            </a:extLst>
          </p:cNvPr>
          <p:cNvSpPr/>
          <p:nvPr/>
        </p:nvSpPr>
        <p:spPr>
          <a:xfrm>
            <a:off x="762000" y="6012834"/>
            <a:ext cx="786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400" b="1" dirty="0">
                <a:solidFill>
                  <a:schemeClr val="tx2"/>
                </a:solidFill>
              </a:rPr>
              <a:t>THE MOST IMPORTANT ROMANIAN AERONAUTICAL CENTER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A9D5486-EBC0-DDC9-6194-6DF9A4F90126}"/>
              </a:ext>
            </a:extLst>
          </p:cNvPr>
          <p:cNvSpPr/>
          <p:nvPr/>
        </p:nvSpPr>
        <p:spPr>
          <a:xfrm>
            <a:off x="5562599" y="1925626"/>
            <a:ext cx="33240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operators/qualified staff in the AERO field</a:t>
            </a:r>
          </a:p>
          <a:p>
            <a:pPr algn="just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- high school and college of </a:t>
            </a:r>
          </a:p>
          <a:p>
            <a:pPr algn="just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AERO profile</a:t>
            </a:r>
          </a:p>
          <a:p>
            <a:pPr algn="just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- </a:t>
            </a:r>
            <a:r>
              <a:rPr lang="ro-RO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suppliers and utilities</a:t>
            </a:r>
            <a:endParaRPr lang="en-US" sz="1400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63764A1E-A3EA-AADE-0A62-B954DA82DE4A}"/>
              </a:ext>
            </a:extLst>
          </p:cNvPr>
          <p:cNvSpPr/>
          <p:nvPr/>
        </p:nvSpPr>
        <p:spPr>
          <a:xfrm>
            <a:off x="5715511" y="5014461"/>
            <a:ext cx="1381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AEROSTAR</a:t>
            </a: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D2133186-4459-4687-1E18-56A4FA3D3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237" y="1947729"/>
            <a:ext cx="2859740" cy="2085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A179DBD-125D-BE46-5F9C-CF849D47C852}"/>
              </a:ext>
            </a:extLst>
          </p:cNvPr>
          <p:cNvCxnSpPr/>
          <p:nvPr/>
        </p:nvCxnSpPr>
        <p:spPr>
          <a:xfrm flipV="1">
            <a:off x="3581400" y="3809800"/>
            <a:ext cx="462832" cy="557529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ctangle 13">
            <a:extLst>
              <a:ext uri="{FF2B5EF4-FFF2-40B4-BE49-F238E27FC236}">
                <a16:creationId xmlns:a16="http://schemas.microsoft.com/office/drawing/2014/main" id="{0388AC16-EA0E-B77F-13CF-EB4D3A637B5A}"/>
              </a:ext>
            </a:extLst>
          </p:cNvPr>
          <p:cNvSpPr/>
          <p:nvPr/>
        </p:nvSpPr>
        <p:spPr>
          <a:xfrm>
            <a:off x="6917916" y="5002130"/>
            <a:ext cx="2027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</a:rPr>
              <a:t>MOTORS</a:t>
            </a:r>
            <a:r>
              <a:rPr lang="ro-RO" dirty="0">
                <a:latin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</a:rPr>
              <a:t>AR</a:t>
            </a: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70279971-9C21-75C6-8D16-412F62F478F3}"/>
              </a:ext>
            </a:extLst>
          </p:cNvPr>
          <p:cNvSpPr/>
          <p:nvPr/>
        </p:nvSpPr>
        <p:spPr>
          <a:xfrm>
            <a:off x="5780021" y="5432174"/>
            <a:ext cx="285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EL</a:t>
            </a:r>
            <a:r>
              <a:rPr lang="ro-RO" dirty="0">
                <a:latin typeface="Times New Roman" panose="02020603050405020304" pitchFamily="18" charset="0"/>
              </a:rPr>
              <a:t>M</a:t>
            </a:r>
            <a:r>
              <a:rPr lang="en-US" dirty="0">
                <a:latin typeface="Times New Roman" panose="02020603050405020304" pitchFamily="18" charset="0"/>
              </a:rPr>
              <a:t>ET</a:t>
            </a:r>
            <a:r>
              <a:rPr lang="ro-RO" dirty="0">
                <a:latin typeface="Times New Roman" panose="02020603050405020304" pitchFamily="18" charset="0"/>
              </a:rPr>
              <a:t> INTERNATIONAL</a:t>
            </a:r>
            <a:endParaRPr lang="en-US" dirty="0"/>
          </a:p>
        </p:txBody>
      </p:sp>
      <p:pic>
        <p:nvPicPr>
          <p:cNvPr id="18" name="Picture 12">
            <a:extLst>
              <a:ext uri="{FF2B5EF4-FFF2-40B4-BE49-F238E27FC236}">
                <a16:creationId xmlns:a16="http://schemas.microsoft.com/office/drawing/2014/main" id="{154950FA-915F-F6B6-021E-318563DA1E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r="18245"/>
          <a:stretch/>
        </p:blipFill>
        <p:spPr>
          <a:xfrm>
            <a:off x="7204118" y="3685644"/>
            <a:ext cx="1371601" cy="1212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5">
            <a:extLst>
              <a:ext uri="{FF2B5EF4-FFF2-40B4-BE49-F238E27FC236}">
                <a16:creationId xmlns:a16="http://schemas.microsoft.com/office/drawing/2014/main" id="{243BD9FB-FDC1-857B-C5DB-EAA8BB4809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7" t="14583" r="4787" b="11104"/>
          <a:stretch/>
        </p:blipFill>
        <p:spPr>
          <a:xfrm>
            <a:off x="5747614" y="3710427"/>
            <a:ext cx="1349022" cy="11880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6">
            <a:extLst>
              <a:ext uri="{FF2B5EF4-FFF2-40B4-BE49-F238E27FC236}">
                <a16:creationId xmlns:a16="http://schemas.microsoft.com/office/drawing/2014/main" id="{D10DC459-7016-2EEA-2DF3-EE37F1FBF3B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8" t="24068" r="-1000" b="8936"/>
          <a:stretch/>
        </p:blipFill>
        <p:spPr>
          <a:xfrm>
            <a:off x="1201578" y="1861137"/>
            <a:ext cx="2093664" cy="1107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Substituent subsol 1">
            <a:extLst>
              <a:ext uri="{FF2B5EF4-FFF2-40B4-BE49-F238E27FC236}">
                <a16:creationId xmlns:a16="http://schemas.microsoft.com/office/drawing/2014/main" id="{DD711561-9E4E-C404-0DA5-2D53929B1599}"/>
              </a:ext>
            </a:extLst>
          </p:cNvPr>
          <p:cNvSpPr txBox="1">
            <a:spLocks/>
          </p:cNvSpPr>
          <p:nvPr/>
        </p:nvSpPr>
        <p:spPr>
          <a:xfrm>
            <a:off x="199869" y="6467244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o-RO" dirty="0"/>
              <a:t>3/15                                  Calea Romanului 43, Bacău, 600384, România, Tel.0234 570 633, E-mail: office@psapet.ro              </a:t>
            </a:r>
            <a:r>
              <a:rPr lang="ro-RO" i="1" dirty="0"/>
              <a:t>www.psapet.ro</a:t>
            </a:r>
            <a:endParaRPr lang="en-US" i="1" dirty="0"/>
          </a:p>
        </p:txBody>
      </p:sp>
      <p:sp>
        <p:nvSpPr>
          <p:cNvPr id="22" name="Rectangle 122">
            <a:extLst>
              <a:ext uri="{FF2B5EF4-FFF2-40B4-BE49-F238E27FC236}">
                <a16:creationId xmlns:a16="http://schemas.microsoft.com/office/drawing/2014/main" id="{F16A08F0-E0AA-8805-C8B8-6F23701D8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347" y="558112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s-UY" sz="3200" b="1" i="1" dirty="0">
                <a:solidFill>
                  <a:schemeClr val="tx2"/>
                </a:solidFill>
              </a:rPr>
              <a:t>High </a:t>
            </a:r>
            <a:r>
              <a:rPr lang="es-UY" sz="3200" b="1" i="1" dirty="0" err="1">
                <a:solidFill>
                  <a:schemeClr val="tx2"/>
                </a:solidFill>
              </a:rPr>
              <a:t>precision</a:t>
            </a:r>
            <a:r>
              <a:rPr lang="es-UY" sz="3200" b="1" i="1" dirty="0">
                <a:solidFill>
                  <a:schemeClr val="tx2"/>
                </a:solidFill>
              </a:rPr>
              <a:t> </a:t>
            </a:r>
            <a:r>
              <a:rPr lang="es-UY" sz="3200" b="1" i="1" dirty="0" err="1">
                <a:solidFill>
                  <a:schemeClr val="tx2"/>
                </a:solidFill>
              </a:rPr>
              <a:t>machining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23" name="Straight Connector 5">
            <a:extLst>
              <a:ext uri="{FF2B5EF4-FFF2-40B4-BE49-F238E27FC236}">
                <a16:creationId xmlns:a16="http://schemas.microsoft.com/office/drawing/2014/main" id="{01871B39-0288-070D-F185-E308329A503F}"/>
              </a:ext>
            </a:extLst>
          </p:cNvPr>
          <p:cNvCxnSpPr>
            <a:cxnSpLocks/>
          </p:cNvCxnSpPr>
          <p:nvPr/>
        </p:nvCxnSpPr>
        <p:spPr>
          <a:xfrm>
            <a:off x="2038136" y="1409123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9">
            <a:extLst>
              <a:ext uri="{FF2B5EF4-FFF2-40B4-BE49-F238E27FC236}">
                <a16:creationId xmlns:a16="http://schemas.microsoft.com/office/drawing/2014/main" id="{6170BF85-9CDC-E1B1-C2F4-745E29F0C7B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31098" y="155401"/>
            <a:ext cx="1486405" cy="129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13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68BFAF59-4937-6FEC-603A-D9E31D44B0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28601" y="118946"/>
            <a:ext cx="1219200" cy="1065231"/>
          </a:xfrm>
          <a:prstGeom prst="rect">
            <a:avLst/>
          </a:prstGeom>
        </p:spPr>
      </p:pic>
      <p:sp>
        <p:nvSpPr>
          <p:cNvPr id="6" name="Rectangle 122">
            <a:extLst>
              <a:ext uri="{FF2B5EF4-FFF2-40B4-BE49-F238E27FC236}">
                <a16:creationId xmlns:a16="http://schemas.microsoft.com/office/drawing/2014/main" id="{07B18E43-27A6-4F87-3B57-F1135D408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511" y="-160712"/>
            <a:ext cx="7886700" cy="1325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o-RO" sz="3200" dirty="0"/>
              <a:t>Company </a:t>
            </a:r>
            <a:r>
              <a:rPr lang="ro-RO" sz="3200" dirty="0" err="1"/>
              <a:t>Evolution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sp>
        <p:nvSpPr>
          <p:cNvPr id="10" name="CasetăText 9">
            <a:extLst>
              <a:ext uri="{FF2B5EF4-FFF2-40B4-BE49-F238E27FC236}">
                <a16:creationId xmlns:a16="http://schemas.microsoft.com/office/drawing/2014/main" id="{CAF70979-5DC8-A376-CCF8-C52F4B8EBB57}"/>
              </a:ext>
            </a:extLst>
          </p:cNvPr>
          <p:cNvSpPr txBox="1"/>
          <p:nvPr/>
        </p:nvSpPr>
        <p:spPr>
          <a:xfrm>
            <a:off x="304800" y="1565635"/>
            <a:ext cx="4572000" cy="3726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GB" dirty="0"/>
              <a:t>1996</a:t>
            </a:r>
          </a:p>
          <a:p>
            <a:br>
              <a:rPr lang="en-GB" dirty="0"/>
            </a:br>
            <a:r>
              <a:rPr lang="en-GB" dirty="0"/>
              <a:t>Company founded with conventional machining equipment.</a:t>
            </a:r>
          </a:p>
          <a:p>
            <a:endParaRPr lang="en-GB" dirty="0"/>
          </a:p>
          <a:p>
            <a:r>
              <a:rPr lang="en-GB" dirty="0"/>
              <a:t>2000</a:t>
            </a:r>
            <a:br>
              <a:rPr lang="en-GB" dirty="0"/>
            </a:br>
            <a:r>
              <a:rPr lang="en-GB" dirty="0"/>
              <a:t>First investments in CNC machines.</a:t>
            </a:r>
          </a:p>
          <a:p>
            <a:endParaRPr lang="en-GB" dirty="0"/>
          </a:p>
          <a:p>
            <a:r>
              <a:rPr lang="en-GB" dirty="0"/>
              <a:t>2004 – Present</a:t>
            </a:r>
            <a:br>
              <a:rPr lang="en-GB" dirty="0"/>
            </a:br>
            <a:r>
              <a:rPr lang="en-GB" dirty="0"/>
              <a:t>Continuous modernization of CNC equipment.</a:t>
            </a:r>
          </a:p>
          <a:p>
            <a:r>
              <a:rPr lang="en-GB" dirty="0"/>
              <a:t>Today</a:t>
            </a:r>
            <a:br>
              <a:rPr lang="en-GB" dirty="0"/>
            </a:br>
            <a:r>
              <a:rPr lang="en-GB" dirty="0"/>
              <a:t>Modern CNC machining capabilities and precision manufacturing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endParaRPr lang="en-US" dirty="0"/>
          </a:p>
        </p:txBody>
      </p:sp>
      <p:pic>
        <p:nvPicPr>
          <p:cNvPr id="12" name="Picture 108">
            <a:extLst>
              <a:ext uri="{FF2B5EF4-FFF2-40B4-BE49-F238E27FC236}">
                <a16:creationId xmlns:a16="http://schemas.microsoft.com/office/drawing/2014/main" id="{61780B8A-FF1E-00C5-09C7-9A3E3C92A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1" y="1373757"/>
            <a:ext cx="3623312" cy="2374824"/>
          </a:xfrm>
          <a:prstGeom prst="rect">
            <a:avLst/>
          </a:prstGeom>
        </p:spPr>
      </p:pic>
      <p:pic>
        <p:nvPicPr>
          <p:cNvPr id="14" name="Imagine 13">
            <a:extLst>
              <a:ext uri="{FF2B5EF4-FFF2-40B4-BE49-F238E27FC236}">
                <a16:creationId xmlns:a16="http://schemas.microsoft.com/office/drawing/2014/main" id="{27CA47BF-5E1C-215C-0629-BD43291AE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038600"/>
            <a:ext cx="3623312" cy="237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2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AEF0E859-6E40-44E5-B3F1-C59DE0E448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28600" y="118946"/>
            <a:ext cx="1486405" cy="1298692"/>
          </a:xfrm>
          <a:prstGeom prst="rect">
            <a:avLst/>
          </a:prstGeom>
        </p:spPr>
      </p:pic>
      <p:sp>
        <p:nvSpPr>
          <p:cNvPr id="7" name="Rectangle 122">
            <a:extLst>
              <a:ext uri="{FF2B5EF4-FFF2-40B4-BE49-F238E27FC236}">
                <a16:creationId xmlns:a16="http://schemas.microsoft.com/office/drawing/2014/main" id="{4DDE9319-0ED7-4D71-B99F-58BE4661D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032" y="3712064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dirty="0"/>
              <a:t>MATERIALS MACHINED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sp>
        <p:nvSpPr>
          <p:cNvPr id="14" name="CasetăText 13">
            <a:extLst>
              <a:ext uri="{FF2B5EF4-FFF2-40B4-BE49-F238E27FC236}">
                <a16:creationId xmlns:a16="http://schemas.microsoft.com/office/drawing/2014/main" id="{25718A49-58D1-44B0-8F7B-7887107DCC00}"/>
              </a:ext>
            </a:extLst>
          </p:cNvPr>
          <p:cNvSpPr txBox="1"/>
          <p:nvPr/>
        </p:nvSpPr>
        <p:spPr>
          <a:xfrm>
            <a:off x="533400" y="1488070"/>
            <a:ext cx="793849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PSAPET provides precision machining solutions for complex mechanical components.</a:t>
            </a:r>
          </a:p>
          <a:p>
            <a:r>
              <a:rPr lang="en-GB" dirty="0"/>
              <a:t>• High precision CNC machining</a:t>
            </a:r>
            <a:br>
              <a:rPr lang="en-GB" dirty="0"/>
            </a:br>
            <a:r>
              <a:rPr lang="en-GB" dirty="0"/>
              <a:t>• Complex geometry machining</a:t>
            </a:r>
            <a:br>
              <a:rPr lang="en-GB" dirty="0"/>
            </a:br>
            <a:r>
              <a:rPr lang="en-GB" dirty="0"/>
              <a:t>• 3-axis / 4-axis / 5-axis machining</a:t>
            </a:r>
            <a:br>
              <a:rPr lang="en-GB" dirty="0"/>
            </a:br>
            <a:r>
              <a:rPr lang="en-GB" dirty="0"/>
              <a:t>• Tight tolerance manufacturing</a:t>
            </a:r>
            <a:br>
              <a:rPr lang="en-GB" dirty="0"/>
            </a:br>
            <a:r>
              <a:rPr lang="en-GB" dirty="0"/>
              <a:t>• Production based on customer drawings</a:t>
            </a:r>
          </a:p>
        </p:txBody>
      </p:sp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id="{B5C4E1DC-A7CA-4388-95CA-25E11C836509}"/>
              </a:ext>
            </a:extLst>
          </p:cNvPr>
          <p:cNvCxnSpPr>
            <a:cxnSpLocks/>
          </p:cNvCxnSpPr>
          <p:nvPr/>
        </p:nvCxnSpPr>
        <p:spPr>
          <a:xfrm>
            <a:off x="1962347" y="1295400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2">
            <a:extLst>
              <a:ext uri="{FF2B5EF4-FFF2-40B4-BE49-F238E27FC236}">
                <a16:creationId xmlns:a16="http://schemas.microsoft.com/office/drawing/2014/main" id="{4D88050B-B949-CB0D-164D-514E7B45F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4747" y="710512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dirty="0"/>
              <a:t>CORE COMPETENCIES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6E00DC-D9EE-8AF8-72C7-E36B932F2E98}"/>
              </a:ext>
            </a:extLst>
          </p:cNvPr>
          <p:cNvCxnSpPr>
            <a:cxnSpLocks/>
          </p:cNvCxnSpPr>
          <p:nvPr/>
        </p:nvCxnSpPr>
        <p:spPr>
          <a:xfrm>
            <a:off x="1715005" y="4159228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tăText 8">
            <a:extLst>
              <a:ext uri="{FF2B5EF4-FFF2-40B4-BE49-F238E27FC236}">
                <a16:creationId xmlns:a16="http://schemas.microsoft.com/office/drawing/2014/main" id="{7F403F06-F45D-A2B4-24F6-947BABB5BA58}"/>
              </a:ext>
            </a:extLst>
          </p:cNvPr>
          <p:cNvSpPr txBox="1"/>
          <p:nvPr/>
        </p:nvSpPr>
        <p:spPr>
          <a:xfrm>
            <a:off x="619806" y="4425665"/>
            <a:ext cx="730499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/>
              <a:t>PSAPET machines a wide range of materials used in aerospace and industrial applications.</a:t>
            </a:r>
          </a:p>
          <a:p>
            <a:pPr>
              <a:buNone/>
            </a:pPr>
            <a:r>
              <a:rPr lang="en-GB" dirty="0"/>
              <a:t>• </a:t>
            </a:r>
            <a:r>
              <a:rPr lang="en-GB" dirty="0" err="1"/>
              <a:t>Aluminum</a:t>
            </a:r>
            <a:r>
              <a:rPr lang="en-GB" dirty="0"/>
              <a:t> alloys</a:t>
            </a:r>
            <a:br>
              <a:rPr lang="en-GB" dirty="0"/>
            </a:br>
            <a:r>
              <a:rPr lang="en-GB" dirty="0"/>
              <a:t>• Titanium alloys</a:t>
            </a:r>
            <a:br>
              <a:rPr lang="en-GB" dirty="0"/>
            </a:br>
            <a:r>
              <a:rPr lang="en-GB" dirty="0"/>
              <a:t>• Stainless steels</a:t>
            </a:r>
            <a:br>
              <a:rPr lang="en-GB" dirty="0"/>
            </a:br>
            <a:r>
              <a:rPr lang="en-GB" dirty="0"/>
              <a:t>• Alloy steels</a:t>
            </a:r>
            <a:br>
              <a:rPr lang="en-GB" dirty="0"/>
            </a:br>
            <a:r>
              <a:rPr lang="en-GB" dirty="0"/>
              <a:t>• Engineering plastics</a:t>
            </a:r>
          </a:p>
        </p:txBody>
      </p:sp>
    </p:spTree>
    <p:extLst>
      <p:ext uri="{BB962C8B-B14F-4D97-AF65-F5344CB8AC3E}">
        <p14:creationId xmlns:p14="http://schemas.microsoft.com/office/powerpoint/2010/main" val="3772934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10643-5441-2568-D260-D024C9C37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FE5EECC3-581E-BE21-821F-4844D5644C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28600" y="118946"/>
            <a:ext cx="1486405" cy="1298692"/>
          </a:xfrm>
          <a:prstGeom prst="rect">
            <a:avLst/>
          </a:prstGeom>
        </p:spPr>
      </p:pic>
      <p:sp>
        <p:nvSpPr>
          <p:cNvPr id="7" name="Rectangle 122">
            <a:extLst>
              <a:ext uri="{FF2B5EF4-FFF2-40B4-BE49-F238E27FC236}">
                <a16:creationId xmlns:a16="http://schemas.microsoft.com/office/drawing/2014/main" id="{369FFA38-417B-A593-919E-51DC1DCBB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347" y="558112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dirty="0"/>
              <a:t>MACHINING OPERATIONS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sp>
        <p:nvSpPr>
          <p:cNvPr id="14" name="CasetăText 13">
            <a:extLst>
              <a:ext uri="{FF2B5EF4-FFF2-40B4-BE49-F238E27FC236}">
                <a16:creationId xmlns:a16="http://schemas.microsoft.com/office/drawing/2014/main" id="{AF76885A-B0F7-91C1-1B58-B1D9A7FDA3F8}"/>
              </a:ext>
            </a:extLst>
          </p:cNvPr>
          <p:cNvSpPr txBox="1"/>
          <p:nvPr/>
        </p:nvSpPr>
        <p:spPr>
          <a:xfrm>
            <a:off x="533400" y="1488070"/>
            <a:ext cx="79384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• CNC turning</a:t>
            </a:r>
            <a:br>
              <a:rPr lang="en-GB" dirty="0"/>
            </a:br>
            <a:r>
              <a:rPr lang="en-GB" dirty="0"/>
              <a:t>• CNC milling</a:t>
            </a:r>
            <a:br>
              <a:rPr lang="en-GB" dirty="0"/>
            </a:br>
            <a:r>
              <a:rPr lang="en-GB" dirty="0"/>
              <a:t>• Multi-axis machining</a:t>
            </a:r>
            <a:br>
              <a:rPr lang="en-GB" dirty="0"/>
            </a:br>
            <a:r>
              <a:rPr lang="en-GB" dirty="0"/>
              <a:t>• Drilling and tapping</a:t>
            </a:r>
            <a:br>
              <a:rPr lang="en-GB" dirty="0"/>
            </a:br>
            <a:r>
              <a:rPr lang="en-GB" dirty="0"/>
              <a:t>• Precision finishing operations</a:t>
            </a:r>
          </a:p>
        </p:txBody>
      </p:sp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id="{BEA46ABD-F115-B9B6-F5D2-51C6D74C7CEA}"/>
              </a:ext>
            </a:extLst>
          </p:cNvPr>
          <p:cNvCxnSpPr>
            <a:cxnSpLocks/>
          </p:cNvCxnSpPr>
          <p:nvPr/>
        </p:nvCxnSpPr>
        <p:spPr>
          <a:xfrm>
            <a:off x="1962347" y="1295400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22">
            <a:extLst>
              <a:ext uri="{FF2B5EF4-FFF2-40B4-BE49-F238E27FC236}">
                <a16:creationId xmlns:a16="http://schemas.microsoft.com/office/drawing/2014/main" id="{F6110942-6A4F-B0A0-2BC1-1E0AC2289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051828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dirty="0"/>
              <a:t>CNC EQUIPMENT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3" name="Straight Connector 5">
            <a:extLst>
              <a:ext uri="{FF2B5EF4-FFF2-40B4-BE49-F238E27FC236}">
                <a16:creationId xmlns:a16="http://schemas.microsoft.com/office/drawing/2014/main" id="{ACF9C8D9-258D-223C-1230-035935FCD35F}"/>
              </a:ext>
            </a:extLst>
          </p:cNvPr>
          <p:cNvCxnSpPr>
            <a:cxnSpLocks/>
          </p:cNvCxnSpPr>
          <p:nvPr/>
        </p:nvCxnSpPr>
        <p:spPr>
          <a:xfrm>
            <a:off x="1600200" y="3789116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setăText 5">
            <a:extLst>
              <a:ext uri="{FF2B5EF4-FFF2-40B4-BE49-F238E27FC236}">
                <a16:creationId xmlns:a16="http://schemas.microsoft.com/office/drawing/2014/main" id="{2D4C48BF-6A88-C4F8-8F00-D0E1061C79AE}"/>
              </a:ext>
            </a:extLst>
          </p:cNvPr>
          <p:cNvSpPr txBox="1"/>
          <p:nvPr/>
        </p:nvSpPr>
        <p:spPr>
          <a:xfrm>
            <a:off x="678989" y="4215768"/>
            <a:ext cx="74307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o-RO" b="1" dirty="0" err="1"/>
              <a:t>Production</a:t>
            </a:r>
            <a:r>
              <a:rPr lang="ro-RO" b="1" dirty="0"/>
              <a:t> Equipment</a:t>
            </a:r>
            <a:endParaRPr lang="en-GB" b="1" dirty="0"/>
          </a:p>
          <a:p>
            <a:pPr>
              <a:buNone/>
            </a:pPr>
            <a:endParaRPr lang="ro-RO" dirty="0"/>
          </a:p>
          <a:p>
            <a:pPr>
              <a:buNone/>
            </a:pPr>
            <a:r>
              <a:rPr lang="ro-RO" dirty="0"/>
              <a:t>PSAPET </a:t>
            </a:r>
            <a:r>
              <a:rPr lang="ro-RO" dirty="0" err="1"/>
              <a:t>operates</a:t>
            </a:r>
            <a:r>
              <a:rPr lang="ro-RO" dirty="0"/>
              <a:t> modern CNC </a:t>
            </a:r>
            <a:r>
              <a:rPr lang="ro-RO" dirty="0" err="1"/>
              <a:t>machinery</a:t>
            </a:r>
            <a:r>
              <a:rPr lang="ro-RO" dirty="0"/>
              <a:t> </a:t>
            </a:r>
            <a:r>
              <a:rPr lang="ro-RO" dirty="0" err="1"/>
              <a:t>designed</a:t>
            </a:r>
            <a:r>
              <a:rPr lang="ro-RO" dirty="0"/>
              <a:t> for </a:t>
            </a:r>
            <a:r>
              <a:rPr lang="ro-RO" dirty="0" err="1"/>
              <a:t>precision</a:t>
            </a:r>
            <a:r>
              <a:rPr lang="ro-RO" dirty="0"/>
              <a:t> </a:t>
            </a:r>
            <a:r>
              <a:rPr lang="ro-RO" dirty="0" err="1"/>
              <a:t>manufacturing</a:t>
            </a:r>
            <a:r>
              <a:rPr lang="ro-RO" dirty="0"/>
              <a:t>.</a:t>
            </a:r>
          </a:p>
          <a:p>
            <a:pPr>
              <a:buNone/>
            </a:pPr>
            <a:r>
              <a:rPr lang="ro-RO" dirty="0"/>
              <a:t>• CNC </a:t>
            </a:r>
            <a:r>
              <a:rPr lang="ro-RO" dirty="0" err="1"/>
              <a:t>turning</a:t>
            </a:r>
            <a:r>
              <a:rPr lang="ro-RO" dirty="0"/>
              <a:t> </a:t>
            </a:r>
            <a:r>
              <a:rPr lang="ro-RO" dirty="0" err="1"/>
              <a:t>centers</a:t>
            </a:r>
            <a:br>
              <a:rPr lang="ro-RO" dirty="0"/>
            </a:br>
            <a:r>
              <a:rPr lang="ro-RO" dirty="0"/>
              <a:t>• CNC </a:t>
            </a:r>
            <a:r>
              <a:rPr lang="ro-RO" dirty="0" err="1"/>
              <a:t>machining</a:t>
            </a:r>
            <a:r>
              <a:rPr lang="ro-RO" dirty="0"/>
              <a:t> </a:t>
            </a:r>
            <a:r>
              <a:rPr lang="ro-RO" dirty="0" err="1"/>
              <a:t>centers</a:t>
            </a:r>
            <a:r>
              <a:rPr lang="ro-RO" dirty="0"/>
              <a:t> – 3 axis</a:t>
            </a:r>
            <a:br>
              <a:rPr lang="ro-RO" dirty="0"/>
            </a:br>
            <a:r>
              <a:rPr lang="ro-RO" dirty="0"/>
              <a:t>• CNC </a:t>
            </a:r>
            <a:r>
              <a:rPr lang="ro-RO" dirty="0" err="1"/>
              <a:t>machining</a:t>
            </a:r>
            <a:r>
              <a:rPr lang="ro-RO" dirty="0"/>
              <a:t> </a:t>
            </a:r>
            <a:r>
              <a:rPr lang="ro-RO" dirty="0" err="1"/>
              <a:t>centers</a:t>
            </a:r>
            <a:r>
              <a:rPr lang="ro-RO" dirty="0"/>
              <a:t> – 4 axis</a:t>
            </a:r>
            <a:br>
              <a:rPr lang="ro-RO" dirty="0"/>
            </a:br>
            <a:r>
              <a:rPr lang="ro-RO" dirty="0"/>
              <a:t>• CNC </a:t>
            </a:r>
            <a:r>
              <a:rPr lang="ro-RO" dirty="0" err="1"/>
              <a:t>machining</a:t>
            </a:r>
            <a:r>
              <a:rPr lang="ro-RO" dirty="0"/>
              <a:t> </a:t>
            </a:r>
            <a:r>
              <a:rPr lang="ro-RO" dirty="0" err="1"/>
              <a:t>centers</a:t>
            </a:r>
            <a:r>
              <a:rPr lang="ro-RO" dirty="0"/>
              <a:t> – 5 axis</a:t>
            </a:r>
          </a:p>
        </p:txBody>
      </p:sp>
    </p:spTree>
    <p:extLst>
      <p:ext uri="{BB962C8B-B14F-4D97-AF65-F5344CB8AC3E}">
        <p14:creationId xmlns:p14="http://schemas.microsoft.com/office/powerpoint/2010/main" val="866537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62FD8-81DC-D0A7-8471-479EC4F83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F2A78757-348B-1CBB-92C8-B3A8EAF25A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28600" y="118946"/>
            <a:ext cx="1486405" cy="1298692"/>
          </a:xfrm>
          <a:prstGeom prst="rect">
            <a:avLst/>
          </a:prstGeom>
        </p:spPr>
      </p:pic>
      <p:sp>
        <p:nvSpPr>
          <p:cNvPr id="7" name="Rectangle 122">
            <a:extLst>
              <a:ext uri="{FF2B5EF4-FFF2-40B4-BE49-F238E27FC236}">
                <a16:creationId xmlns:a16="http://schemas.microsoft.com/office/drawing/2014/main" id="{267B2AAC-A1D6-AA9F-7D36-91FC60E4A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347" y="558112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dirty="0"/>
              <a:t>METROLOGY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sp>
        <p:nvSpPr>
          <p:cNvPr id="14" name="CasetăText 13">
            <a:extLst>
              <a:ext uri="{FF2B5EF4-FFF2-40B4-BE49-F238E27FC236}">
                <a16:creationId xmlns:a16="http://schemas.microsoft.com/office/drawing/2014/main" id="{D2E52657-39E6-2196-5A6C-C472AF8D7142}"/>
              </a:ext>
            </a:extLst>
          </p:cNvPr>
          <p:cNvSpPr txBox="1"/>
          <p:nvPr/>
        </p:nvSpPr>
        <p:spPr>
          <a:xfrm>
            <a:off x="602751" y="1658036"/>
            <a:ext cx="793849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• </a:t>
            </a:r>
            <a:r>
              <a:rPr lang="ro-RO" b="1" dirty="0" err="1"/>
              <a:t>Metrology</a:t>
            </a:r>
            <a:r>
              <a:rPr lang="ro-RO" b="1" dirty="0"/>
              <a:t> &amp; </a:t>
            </a:r>
            <a:r>
              <a:rPr lang="ro-RO" b="1" dirty="0" err="1"/>
              <a:t>Inspection</a:t>
            </a:r>
            <a:r>
              <a:rPr lang="ro-RO" b="1" dirty="0"/>
              <a:t> Equipment</a:t>
            </a:r>
            <a:endParaRPr lang="ro-RO" dirty="0"/>
          </a:p>
          <a:p>
            <a:r>
              <a:rPr lang="ro-RO" dirty="0" err="1"/>
              <a:t>To</a:t>
            </a:r>
            <a:r>
              <a:rPr lang="ro-RO" dirty="0"/>
              <a:t> </a:t>
            </a:r>
            <a:r>
              <a:rPr lang="ro-RO" dirty="0" err="1"/>
              <a:t>ensure</a:t>
            </a:r>
            <a:r>
              <a:rPr lang="ro-RO" dirty="0"/>
              <a:t> dimensional </a:t>
            </a:r>
            <a:r>
              <a:rPr lang="ro-RO" dirty="0" err="1"/>
              <a:t>accuracy</a:t>
            </a:r>
            <a:r>
              <a:rPr lang="ro-RO" dirty="0"/>
              <a:t>, PSAPET </a:t>
            </a:r>
            <a:r>
              <a:rPr lang="ro-RO" dirty="0" err="1"/>
              <a:t>uses</a:t>
            </a:r>
            <a:r>
              <a:rPr lang="ro-RO" dirty="0"/>
              <a:t> modern </a:t>
            </a:r>
            <a:r>
              <a:rPr lang="ro-RO" dirty="0" err="1"/>
              <a:t>measurement</a:t>
            </a:r>
            <a:r>
              <a:rPr lang="ro-RO" dirty="0"/>
              <a:t> </a:t>
            </a:r>
            <a:r>
              <a:rPr lang="ro-RO" dirty="0" err="1"/>
              <a:t>systems</a:t>
            </a:r>
            <a:r>
              <a:rPr lang="ro-RO" dirty="0"/>
              <a:t>:</a:t>
            </a:r>
          </a:p>
          <a:p>
            <a:r>
              <a:rPr lang="ro-RO" dirty="0"/>
              <a:t>• Coordinate </a:t>
            </a:r>
            <a:r>
              <a:rPr lang="ro-RO" dirty="0" err="1"/>
              <a:t>Measuring</a:t>
            </a:r>
            <a:r>
              <a:rPr lang="ro-RO" dirty="0"/>
              <a:t> </a:t>
            </a:r>
            <a:r>
              <a:rPr lang="ro-RO" dirty="0" err="1"/>
              <a:t>Machine</a:t>
            </a:r>
            <a:r>
              <a:rPr lang="ro-RO" dirty="0"/>
              <a:t> (CMM)</a:t>
            </a:r>
            <a:br>
              <a:rPr lang="ro-RO" dirty="0"/>
            </a:br>
            <a:r>
              <a:rPr lang="ro-RO" dirty="0"/>
              <a:t>• </a:t>
            </a:r>
            <a:r>
              <a:rPr lang="ro-RO" dirty="0" err="1"/>
              <a:t>Profile</a:t>
            </a:r>
            <a:r>
              <a:rPr lang="ro-RO" dirty="0"/>
              <a:t> </a:t>
            </a:r>
            <a:r>
              <a:rPr lang="ro-RO" dirty="0" err="1"/>
              <a:t>projectors</a:t>
            </a:r>
            <a:br>
              <a:rPr lang="ro-RO" dirty="0"/>
            </a:br>
            <a:r>
              <a:rPr lang="ro-RO" dirty="0"/>
              <a:t>• Digital </a:t>
            </a:r>
            <a:r>
              <a:rPr lang="ro-RO" dirty="0" err="1"/>
              <a:t>height</a:t>
            </a:r>
            <a:r>
              <a:rPr lang="ro-RO" dirty="0"/>
              <a:t> </a:t>
            </a:r>
            <a:r>
              <a:rPr lang="ro-RO" dirty="0" err="1"/>
              <a:t>gauges</a:t>
            </a:r>
            <a:br>
              <a:rPr lang="ro-RO" dirty="0"/>
            </a:br>
            <a:r>
              <a:rPr lang="ro-RO" dirty="0"/>
              <a:t>• </a:t>
            </a:r>
            <a:r>
              <a:rPr lang="ro-RO" dirty="0" err="1"/>
              <a:t>Precision</a:t>
            </a:r>
            <a:r>
              <a:rPr lang="ro-RO" dirty="0"/>
              <a:t> </a:t>
            </a:r>
            <a:r>
              <a:rPr lang="ro-RO" dirty="0" err="1"/>
              <a:t>measuring</a:t>
            </a:r>
            <a:r>
              <a:rPr lang="ro-RO" dirty="0"/>
              <a:t> </a:t>
            </a:r>
            <a:r>
              <a:rPr lang="ro-RO" dirty="0" err="1"/>
              <a:t>instruments</a:t>
            </a:r>
            <a:endParaRPr lang="ro-RO" dirty="0"/>
          </a:p>
          <a:p>
            <a:endParaRPr lang="en-GB" dirty="0"/>
          </a:p>
        </p:txBody>
      </p:sp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id="{2EE4760E-9BCE-E1E0-FC7F-BC8454804F54}"/>
              </a:ext>
            </a:extLst>
          </p:cNvPr>
          <p:cNvCxnSpPr>
            <a:cxnSpLocks/>
          </p:cNvCxnSpPr>
          <p:nvPr/>
        </p:nvCxnSpPr>
        <p:spPr>
          <a:xfrm>
            <a:off x="1962347" y="1295400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22">
            <a:extLst>
              <a:ext uri="{FF2B5EF4-FFF2-40B4-BE49-F238E27FC236}">
                <a16:creationId xmlns:a16="http://schemas.microsoft.com/office/drawing/2014/main" id="{5C8D7279-9772-3F6E-F501-374B67513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917" y="3478479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dirty="0"/>
              <a:t>QUALITY CONTROL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3" name="Straight Connector 5">
            <a:extLst>
              <a:ext uri="{FF2B5EF4-FFF2-40B4-BE49-F238E27FC236}">
                <a16:creationId xmlns:a16="http://schemas.microsoft.com/office/drawing/2014/main" id="{F2A53742-981B-64A9-5F2F-19633254F205}"/>
              </a:ext>
            </a:extLst>
          </p:cNvPr>
          <p:cNvCxnSpPr>
            <a:cxnSpLocks/>
          </p:cNvCxnSpPr>
          <p:nvPr/>
        </p:nvCxnSpPr>
        <p:spPr>
          <a:xfrm>
            <a:off x="1693210" y="3905819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setăText 5">
            <a:extLst>
              <a:ext uri="{FF2B5EF4-FFF2-40B4-BE49-F238E27FC236}">
                <a16:creationId xmlns:a16="http://schemas.microsoft.com/office/drawing/2014/main" id="{F253A3EC-8B6D-4B22-533F-E54507B2971F}"/>
              </a:ext>
            </a:extLst>
          </p:cNvPr>
          <p:cNvSpPr txBox="1"/>
          <p:nvPr/>
        </p:nvSpPr>
        <p:spPr>
          <a:xfrm>
            <a:off x="628151" y="4545562"/>
            <a:ext cx="74307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Quality control is performed throughout the entire manufacturing process.</a:t>
            </a:r>
          </a:p>
          <a:p>
            <a:r>
              <a:rPr lang="en-GB" dirty="0"/>
              <a:t>• In-process inspections</a:t>
            </a:r>
            <a:br>
              <a:rPr lang="en-GB" dirty="0"/>
            </a:br>
            <a:r>
              <a:rPr lang="en-GB" dirty="0"/>
              <a:t>• Final dimensional inspection</a:t>
            </a:r>
            <a:br>
              <a:rPr lang="en-GB" dirty="0"/>
            </a:br>
            <a:r>
              <a:rPr lang="en-GB" dirty="0"/>
              <a:t>• 100% visual inspection</a:t>
            </a:r>
            <a:br>
              <a:rPr lang="en-GB" dirty="0"/>
            </a:br>
            <a:r>
              <a:rPr lang="en-GB" dirty="0"/>
              <a:t>• Manufacturing documentation</a:t>
            </a:r>
            <a:br>
              <a:rPr lang="en-GB" dirty="0"/>
            </a:br>
            <a:r>
              <a:rPr lang="en-GB" dirty="0"/>
              <a:t>• Material traceability</a:t>
            </a:r>
          </a:p>
        </p:txBody>
      </p:sp>
    </p:spTree>
    <p:extLst>
      <p:ext uri="{BB962C8B-B14F-4D97-AF65-F5344CB8AC3E}">
        <p14:creationId xmlns:p14="http://schemas.microsoft.com/office/powerpoint/2010/main" val="362364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DC955-BCC6-4A2C-B492-A7CED3058C25}"/>
              </a:ext>
            </a:extLst>
          </p:cNvPr>
          <p:cNvSpPr/>
          <p:nvPr/>
        </p:nvSpPr>
        <p:spPr>
          <a:xfrm>
            <a:off x="335892" y="1447800"/>
            <a:ext cx="2795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Adjustment compartment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F3C5E5-81BF-408F-B6DD-0E8677E1F7C8}"/>
              </a:ext>
            </a:extLst>
          </p:cNvPr>
          <p:cNvSpPr/>
          <p:nvPr/>
        </p:nvSpPr>
        <p:spPr>
          <a:xfrm>
            <a:off x="6450026" y="1524000"/>
            <a:ext cx="2550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Ultrasonic cleaning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F042F2-468B-4C5F-A7BD-691913C76C38}"/>
              </a:ext>
            </a:extLst>
          </p:cNvPr>
          <p:cNvSpPr/>
          <p:nvPr/>
        </p:nvSpPr>
        <p:spPr>
          <a:xfrm>
            <a:off x="422374" y="3909674"/>
            <a:ext cx="25509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Finished</a:t>
            </a:r>
            <a:r>
              <a:rPr lang="ro-RO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ro-RO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Warehouse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9089FB-C1A3-49AB-A5F9-87376B529210}"/>
              </a:ext>
            </a:extLst>
          </p:cNvPr>
          <p:cNvSpPr/>
          <p:nvPr/>
        </p:nvSpPr>
        <p:spPr>
          <a:xfrm>
            <a:off x="5715000" y="3988038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Archive manufacturing files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7134757-F678-474A-89B0-22801C287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92" y="1901214"/>
            <a:ext cx="2759242" cy="19300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C5BEC54-0D5F-4ABF-8459-655E4FC13A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048554"/>
            <a:ext cx="2443557" cy="186031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047057A-0E93-4D36-9E6D-A754862C37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492118"/>
            <a:ext cx="1685092" cy="2043590"/>
          </a:xfrm>
          <a:prstGeom prst="rect">
            <a:avLst/>
          </a:prstGeom>
        </p:spPr>
      </p:pic>
      <p:sp>
        <p:nvSpPr>
          <p:cNvPr id="17" name="Rectangle 21">
            <a:extLst>
              <a:ext uri="{FF2B5EF4-FFF2-40B4-BE49-F238E27FC236}">
                <a16:creationId xmlns:a16="http://schemas.microsoft.com/office/drawing/2014/main" id="{149DDC5F-B538-4A36-A03B-9B50C90DFEC7}"/>
              </a:ext>
            </a:extLst>
          </p:cNvPr>
          <p:cNvSpPr/>
          <p:nvPr/>
        </p:nvSpPr>
        <p:spPr>
          <a:xfrm>
            <a:off x="3242394" y="1371600"/>
            <a:ext cx="3204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ro-RO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</a:t>
            </a:r>
            <a:r>
              <a:rPr lang="ro-RO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compartment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7D48E926-28BB-46EB-8875-370FA94CF84E}"/>
              </a:ext>
            </a:extLst>
          </p:cNvPr>
          <p:cNvSpPr/>
          <p:nvPr/>
        </p:nvSpPr>
        <p:spPr>
          <a:xfrm>
            <a:off x="2914977" y="4126468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 </a:t>
            </a:r>
            <a:r>
              <a:rPr lang="ro-RO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warehouse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9" name="Rectangle 122">
            <a:extLst>
              <a:ext uri="{FF2B5EF4-FFF2-40B4-BE49-F238E27FC236}">
                <a16:creationId xmlns:a16="http://schemas.microsoft.com/office/drawing/2014/main" id="{6E707BB4-17A2-4F8A-A1FB-A588FC707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1339"/>
            <a:ext cx="65095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b="1" i="1" dirty="0" err="1">
                <a:solidFill>
                  <a:schemeClr val="tx2"/>
                </a:solidFill>
              </a:rPr>
              <a:t>Production</a:t>
            </a:r>
            <a:r>
              <a:rPr lang="ro-RO" sz="3200" b="1" i="1" dirty="0">
                <a:solidFill>
                  <a:schemeClr val="tx2"/>
                </a:solidFill>
              </a:rPr>
              <a:t> </a:t>
            </a:r>
            <a:r>
              <a:rPr lang="ro-RO" sz="3200" b="1" i="1" dirty="0" err="1">
                <a:solidFill>
                  <a:schemeClr val="tx2"/>
                </a:solidFill>
              </a:rPr>
              <a:t>department</a:t>
            </a:r>
            <a:r>
              <a:rPr lang="ro-RO" sz="3200" b="1" i="1" dirty="0">
                <a:solidFill>
                  <a:schemeClr val="tx2"/>
                </a:solidFill>
              </a:rPr>
              <a:t> /administrative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20" name="Straight Connector 5">
            <a:extLst>
              <a:ext uri="{FF2B5EF4-FFF2-40B4-BE49-F238E27FC236}">
                <a16:creationId xmlns:a16="http://schemas.microsoft.com/office/drawing/2014/main" id="{B609E2A6-0637-4623-8372-4034A3B1A10D}"/>
              </a:ext>
            </a:extLst>
          </p:cNvPr>
          <p:cNvCxnSpPr>
            <a:cxnSpLocks/>
          </p:cNvCxnSpPr>
          <p:nvPr/>
        </p:nvCxnSpPr>
        <p:spPr>
          <a:xfrm>
            <a:off x="2038136" y="1409123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9">
            <a:extLst>
              <a:ext uri="{FF2B5EF4-FFF2-40B4-BE49-F238E27FC236}">
                <a16:creationId xmlns:a16="http://schemas.microsoft.com/office/drawing/2014/main" id="{C717F630-F0F3-4532-B328-6B2DC362CE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31099" y="155401"/>
            <a:ext cx="1216702" cy="1063049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60EE9BFB-7BC4-77A6-0836-FFA63F6BE1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3800" y="1752600"/>
            <a:ext cx="2020485" cy="2297668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20AAAF54-F508-5043-517E-8C69580BCB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542" y="4357370"/>
            <a:ext cx="2609946" cy="2267165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F5AA9001-2633-1B16-EE79-26D55F3EEF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7317" y="4465176"/>
            <a:ext cx="3159136" cy="224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4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DC955-BCC6-4A2C-B492-A7CED3058C25}"/>
              </a:ext>
            </a:extLst>
          </p:cNvPr>
          <p:cNvSpPr/>
          <p:nvPr/>
        </p:nvSpPr>
        <p:spPr>
          <a:xfrm>
            <a:off x="231099" y="1794181"/>
            <a:ext cx="4068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control compartment </a:t>
            </a:r>
            <a:endParaRPr lang="en-US" b="1" dirty="0"/>
          </a:p>
        </p:txBody>
      </p:sp>
      <p:sp>
        <p:nvSpPr>
          <p:cNvPr id="19" name="Rectangle 122">
            <a:extLst>
              <a:ext uri="{FF2B5EF4-FFF2-40B4-BE49-F238E27FC236}">
                <a16:creationId xmlns:a16="http://schemas.microsoft.com/office/drawing/2014/main" id="{6E707BB4-17A2-4F8A-A1FB-A588FC707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11339"/>
            <a:ext cx="6966751" cy="42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o-RO" sz="3200" b="1" i="1" dirty="0" err="1">
                <a:solidFill>
                  <a:schemeClr val="tx2"/>
                </a:solidFill>
              </a:rPr>
              <a:t>Production</a:t>
            </a:r>
            <a:r>
              <a:rPr lang="ro-RO" sz="3200" b="1" i="1" dirty="0">
                <a:solidFill>
                  <a:schemeClr val="tx2"/>
                </a:solidFill>
              </a:rPr>
              <a:t> / administrative </a:t>
            </a:r>
            <a:r>
              <a:rPr lang="ro-RO" sz="3200" b="1" i="1" dirty="0" err="1">
                <a:solidFill>
                  <a:schemeClr val="tx2"/>
                </a:solidFill>
              </a:rPr>
              <a:t>department</a:t>
            </a:r>
            <a:endParaRPr lang="es-ES" sz="3200" b="1" i="1" dirty="0">
              <a:solidFill>
                <a:schemeClr val="tx2"/>
              </a:solidFill>
            </a:endParaRPr>
          </a:p>
        </p:txBody>
      </p:sp>
      <p:cxnSp>
        <p:nvCxnSpPr>
          <p:cNvPr id="20" name="Straight Connector 5">
            <a:extLst>
              <a:ext uri="{FF2B5EF4-FFF2-40B4-BE49-F238E27FC236}">
                <a16:creationId xmlns:a16="http://schemas.microsoft.com/office/drawing/2014/main" id="{B609E2A6-0637-4623-8372-4034A3B1A10D}"/>
              </a:ext>
            </a:extLst>
          </p:cNvPr>
          <p:cNvCxnSpPr>
            <a:cxnSpLocks/>
          </p:cNvCxnSpPr>
          <p:nvPr/>
        </p:nvCxnSpPr>
        <p:spPr>
          <a:xfrm>
            <a:off x="2038136" y="1409123"/>
            <a:ext cx="63657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9">
            <a:extLst>
              <a:ext uri="{FF2B5EF4-FFF2-40B4-BE49-F238E27FC236}">
                <a16:creationId xmlns:a16="http://schemas.microsoft.com/office/drawing/2014/main" id="{C717F630-F0F3-4532-B328-6B2DC362CE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86"/>
          <a:stretch/>
        </p:blipFill>
        <p:spPr>
          <a:xfrm>
            <a:off x="231099" y="155401"/>
            <a:ext cx="1216702" cy="1063049"/>
          </a:xfrm>
          <a:prstGeom prst="rect">
            <a:avLst/>
          </a:prstGeom>
        </p:spPr>
      </p:pic>
      <p:sp>
        <p:nvSpPr>
          <p:cNvPr id="5" name="Rectangle 14">
            <a:extLst>
              <a:ext uri="{FF2B5EF4-FFF2-40B4-BE49-F238E27FC236}">
                <a16:creationId xmlns:a16="http://schemas.microsoft.com/office/drawing/2014/main" id="{7FF44764-5A95-E1D1-581D-3C240DE29073}"/>
              </a:ext>
            </a:extLst>
          </p:cNvPr>
          <p:cNvSpPr/>
          <p:nvPr/>
        </p:nvSpPr>
        <p:spPr>
          <a:xfrm>
            <a:off x="4696935" y="1739104"/>
            <a:ext cx="4068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Technology design compartment</a:t>
            </a:r>
            <a:endParaRPr lang="en-US" b="1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127B0C97-C300-8637-2C42-907E52819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00" y="2256998"/>
            <a:ext cx="4324500" cy="3762801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63969DE8-F59A-439B-EA04-86DD2902D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965" y="2196732"/>
            <a:ext cx="2354229" cy="382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93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9122</TotalTime>
  <Words>838</Words>
  <Application>Microsoft Office PowerPoint</Application>
  <PresentationFormat>Expunere pe ecran (4:3)</PresentationFormat>
  <Paragraphs>95</Paragraphs>
  <Slides>15</Slides>
  <Notes>7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15</vt:i4>
      </vt:variant>
    </vt:vector>
  </HeadingPairs>
  <TitlesOfParts>
    <vt:vector size="20" baseType="lpstr">
      <vt:lpstr>arial</vt:lpstr>
      <vt:lpstr>arial</vt:lpstr>
      <vt:lpstr>Calibri</vt:lpstr>
      <vt:lpstr>Times New Roman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Sorin Petrila</dc:creator>
  <cp:lastModifiedBy>Heleny Ely</cp:lastModifiedBy>
  <cp:revision>206</cp:revision>
  <cp:lastPrinted>2023-11-08T15:46:06Z</cp:lastPrinted>
  <dcterms:created xsi:type="dcterms:W3CDTF">2015-12-01T08:46:50Z</dcterms:created>
  <dcterms:modified xsi:type="dcterms:W3CDTF">2026-06-09T14:17:00Z</dcterms:modified>
</cp:coreProperties>
</file>